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31" r:id="rId5"/>
    <p:sldId id="300" r:id="rId6"/>
    <p:sldId id="299" r:id="rId7"/>
    <p:sldId id="302" r:id="rId8"/>
    <p:sldId id="308" r:id="rId9"/>
    <p:sldId id="332" r:id="rId10"/>
    <p:sldId id="309" r:id="rId11"/>
    <p:sldId id="310" r:id="rId12"/>
    <p:sldId id="312" r:id="rId13"/>
    <p:sldId id="311" r:id="rId14"/>
    <p:sldId id="324" r:id="rId15"/>
    <p:sldId id="320" r:id="rId16"/>
    <p:sldId id="314" r:id="rId17"/>
    <p:sldId id="315" r:id="rId18"/>
    <p:sldId id="316" r:id="rId19"/>
    <p:sldId id="317" r:id="rId20"/>
    <p:sldId id="318" r:id="rId21"/>
    <p:sldId id="319" r:id="rId22"/>
    <p:sldId id="322" r:id="rId23"/>
    <p:sldId id="321" r:id="rId24"/>
    <p:sldId id="326" r:id="rId25"/>
    <p:sldId id="323" r:id="rId26"/>
    <p:sldId id="327" r:id="rId27"/>
    <p:sldId id="328" r:id="rId28"/>
    <p:sldId id="329" r:id="rId29"/>
    <p:sldId id="33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>
        <p:scale>
          <a:sx n="66" d="100"/>
          <a:sy n="66" d="100"/>
        </p:scale>
        <p:origin x="-12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Conferencias-aurelio\conferencia%20nanotec-JU\Biphenson_-_LISTENING_THE_EARTH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qyZ9bFl_q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Escritorio\conferencia%20nanotec-JU\videos-terminados\combustible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Enlace_covalente" TargetMode="External"/><Relationship Id="rId3" Type="http://schemas.openxmlformats.org/officeDocument/2006/relationships/hyperlink" Target="http://es.wikipedia.org/wiki/Carbono" TargetMode="External"/><Relationship Id="rId7" Type="http://schemas.openxmlformats.org/officeDocument/2006/relationships/hyperlink" Target="http://es.wikipedia.org/wiki/%C3%81tomo" TargetMode="External"/><Relationship Id="rId2" Type="http://schemas.openxmlformats.org/officeDocument/2006/relationships/hyperlink" Target="http://es.wikipedia.org/wiki/Alotrop%C3%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Panal" TargetMode="External"/><Relationship Id="rId5" Type="http://schemas.openxmlformats.org/officeDocument/2006/relationships/hyperlink" Target="http://es.wikipedia.org/wiki/Hex%C3%A1gono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es.wikipedia.org/wiki/Teselado" TargetMode="External"/><Relationship Id="rId9" Type="http://schemas.openxmlformats.org/officeDocument/2006/relationships/hyperlink" Target="http://es.wikipedia.org/wiki/Hibridaci%C3%B3n_(qu%C3%ADmica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franicjoc/lo-grande-y-lo-pequeo-present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ero_absoluto" TargetMode="External"/><Relationship Id="rId3" Type="http://schemas.openxmlformats.org/officeDocument/2006/relationships/hyperlink" Target="http://es.wikipedia.org/wiki/Heinrich_Rohrer" TargetMode="External"/><Relationship Id="rId7" Type="http://schemas.openxmlformats.org/officeDocument/2006/relationships/hyperlink" Target="http://es.wikipedia.org/wiki/Nan%C3%B3metro" TargetMode="External"/><Relationship Id="rId2" Type="http://schemas.openxmlformats.org/officeDocument/2006/relationships/hyperlink" Target="http://es.wikipedia.org/wiki/Gerd_Binni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Microscopio_de_efecto_t%C3%BAnel" TargetMode="External"/><Relationship Id="rId5" Type="http://schemas.openxmlformats.org/officeDocument/2006/relationships/hyperlink" Target="http://es.wikipedia.org/wiki/Premio_Nobel_de_F%C3%ADsica" TargetMode="External"/><Relationship Id="rId4" Type="http://schemas.openxmlformats.org/officeDocument/2006/relationships/hyperlink" Target="http://es.wikipedia.org/wiki/IB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MSNFE1DRC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4286256"/>
            <a:ext cx="7772400" cy="1975104"/>
          </a:xfrm>
        </p:spPr>
        <p:txBody>
          <a:bodyPr/>
          <a:lstStyle/>
          <a:p>
            <a:r>
              <a:rPr lang="es-ES" dirty="0" smtClean="0"/>
              <a:t>Nanotecnología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 ciencia del futuro</a:t>
            </a:r>
            <a:endParaRPr lang="es-ES" sz="28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586378" y="4929198"/>
            <a:ext cx="3557622" cy="150876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Aurelio Mendiguchía</a:t>
            </a:r>
            <a:endParaRPr lang="es-ES" sz="2000" baseline="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técnico del ITGT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572132" y="4929198"/>
            <a:ext cx="3557622" cy="150876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Aurelio Mendiguchía</a:t>
            </a:r>
            <a:endParaRPr lang="es-ES" sz="20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técnico del ITGT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a8_qm_animatio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2438400" cy="2438400"/>
          </a:xfrm>
          <a:prstGeom prst="rect">
            <a:avLst/>
          </a:prstGeom>
        </p:spPr>
      </p:pic>
      <p:pic>
        <p:nvPicPr>
          <p:cNvPr id="11" name="Biphenson_-_LISTENING_THE_EAR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857232"/>
            <a:ext cx="304800" cy="3048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57158" y="500042"/>
            <a:ext cx="928694" cy="78581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942964"/>
            <a:ext cx="7772400" cy="914400"/>
          </a:xfrm>
        </p:spPr>
        <p:txBody>
          <a:bodyPr/>
          <a:lstStyle/>
          <a:p>
            <a:r>
              <a:rPr lang="es-ES" dirty="0" err="1" smtClean="0"/>
              <a:t>Nanofactory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2786058"/>
            <a:ext cx="8501122" cy="4572000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http://www.youtube.com/watch?v=zqyZ9bFl_qg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Nanomecanismos</a:t>
            </a:r>
            <a:endParaRPr lang="es-ES" dirty="0"/>
          </a:p>
        </p:txBody>
      </p:sp>
      <p:pic>
        <p:nvPicPr>
          <p:cNvPr id="4" name="3 Marcador de contenido" descr="a8_qm_animation5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4071942"/>
            <a:ext cx="2438400" cy="2438400"/>
          </a:xfrm>
        </p:spPr>
      </p:pic>
      <p:pic>
        <p:nvPicPr>
          <p:cNvPr id="5" name="4 Imagen" descr="a8_pov_animation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071546"/>
            <a:ext cx="2857500" cy="2352675"/>
          </a:xfrm>
          <a:prstGeom prst="rect">
            <a:avLst/>
          </a:prstGeom>
        </p:spPr>
      </p:pic>
      <p:pic>
        <p:nvPicPr>
          <p:cNvPr id="6" name="5 Imagen" descr="a8_pov_small_animation2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4357694"/>
            <a:ext cx="2619375" cy="2200275"/>
          </a:xfrm>
          <a:prstGeom prst="rect">
            <a:avLst/>
          </a:prstGeom>
        </p:spPr>
      </p:pic>
      <p:pic>
        <p:nvPicPr>
          <p:cNvPr id="7" name="6 Imagen" descr="a8_qm_animation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00024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4343400"/>
            <a:ext cx="7772400" cy="1871682"/>
          </a:xfrm>
        </p:spPr>
        <p:txBody>
          <a:bodyPr/>
          <a:lstStyle/>
          <a:p>
            <a:r>
              <a:rPr lang="es-ES" dirty="0" smtClean="0"/>
              <a:t>Aplicaciones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772400" cy="914400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</a:rPr>
              <a:t>Medicina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5786" y="122871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Medicina</a:t>
            </a:r>
            <a:endParaRPr kumimoji="0" lang="es-ES" sz="540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mbustibl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Nanotratamiento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682" name="Picture 2" descr="Imma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5000660" cy="464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Nuevos 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smtClean="0"/>
              <a:t>tubos de níquel-fósforo con paredes de 100 nanómetros</a:t>
            </a:r>
            <a:endParaRPr lang="es-ES"/>
          </a:p>
        </p:txBody>
      </p:sp>
      <p:pic>
        <p:nvPicPr>
          <p:cNvPr id="1026" name="Picture 2" descr="http://s3.alt1040.com/files/2011/11/lightmetal-800x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5072066" cy="303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7000924" cy="4000528"/>
          </a:xfrm>
        </p:spPr>
        <p:txBody>
          <a:bodyPr/>
          <a:lstStyle/>
          <a:p>
            <a:r>
              <a:rPr lang="es-ES" dirty="0" smtClean="0"/>
              <a:t>El </a:t>
            </a:r>
            <a:r>
              <a:rPr lang="es-ES" b="1" dirty="0" err="1" smtClean="0"/>
              <a:t>grafeno</a:t>
            </a:r>
            <a:r>
              <a:rPr lang="es-ES" dirty="0" smtClean="0"/>
              <a:t> es un </a:t>
            </a:r>
            <a:r>
              <a:rPr lang="es-ES" dirty="0" err="1" smtClean="0">
                <a:hlinkClick r:id="rId2" tooltip="Alotropía"/>
              </a:rPr>
              <a:t>alótropo</a:t>
            </a:r>
            <a:r>
              <a:rPr lang="es-ES" dirty="0" smtClean="0"/>
              <a:t> del </a:t>
            </a:r>
            <a:r>
              <a:rPr lang="es-ES" dirty="0" smtClean="0">
                <a:hlinkClick r:id="rId3" tooltip="Carbono"/>
              </a:rPr>
              <a:t>carbono</a:t>
            </a:r>
            <a:r>
              <a:rPr lang="es-ES" dirty="0" smtClean="0"/>
              <a:t>, un </a:t>
            </a:r>
            <a:r>
              <a:rPr lang="es-ES" dirty="0" smtClean="0">
                <a:hlinkClick r:id="rId4" tooltip="Teselado"/>
              </a:rPr>
              <a:t>teselado</a:t>
            </a:r>
            <a:r>
              <a:rPr lang="es-ES" dirty="0" smtClean="0"/>
              <a:t> </a:t>
            </a:r>
            <a:r>
              <a:rPr lang="es-ES" dirty="0" smtClean="0">
                <a:hlinkClick r:id="rId5" tooltip="Hexágono"/>
              </a:rPr>
              <a:t>hexagonal</a:t>
            </a:r>
            <a:r>
              <a:rPr lang="es-ES" dirty="0" smtClean="0"/>
              <a:t> plano (como un </a:t>
            </a:r>
            <a:r>
              <a:rPr lang="es-ES" dirty="0" smtClean="0">
                <a:hlinkClick r:id="rId6" tooltip="Panal"/>
              </a:rPr>
              <a:t>panal de abeja</a:t>
            </a:r>
            <a:r>
              <a:rPr lang="es-ES" dirty="0" smtClean="0"/>
              <a:t>) formado por </a:t>
            </a:r>
            <a:r>
              <a:rPr lang="es-ES" dirty="0" smtClean="0">
                <a:hlinkClick r:id="rId7" tooltip="Átomo"/>
              </a:rPr>
              <a:t>átomos</a:t>
            </a:r>
            <a:r>
              <a:rPr lang="es-ES" dirty="0" smtClean="0"/>
              <a:t> </a:t>
            </a:r>
            <a:r>
              <a:rPr lang="es-ES" dirty="0" err="1" smtClean="0"/>
              <a:t>de</a:t>
            </a:r>
            <a:r>
              <a:rPr lang="es-ES" dirty="0" err="1" smtClean="0">
                <a:hlinkClick r:id="rId3" tooltip="Carbono"/>
              </a:rPr>
              <a:t>carbono</a:t>
            </a:r>
            <a:r>
              <a:rPr lang="es-ES" dirty="0" smtClean="0"/>
              <a:t> y </a:t>
            </a:r>
            <a:r>
              <a:rPr lang="es-ES" dirty="0" smtClean="0">
                <a:hlinkClick r:id="rId8" tooltip="Enlace covalente"/>
              </a:rPr>
              <a:t>enlaces covalentes</a:t>
            </a:r>
            <a:r>
              <a:rPr lang="es-ES" dirty="0" smtClean="0"/>
              <a:t> que se forman a partir de la superposición de los híbridos </a:t>
            </a:r>
            <a:r>
              <a:rPr lang="es-ES" dirty="0" smtClean="0">
                <a:hlinkClick r:id="rId9" tooltip="Hibridación (química)"/>
              </a:rPr>
              <a:t>sp</a:t>
            </a:r>
            <a:r>
              <a:rPr lang="es-ES" baseline="30000" dirty="0" smtClean="0">
                <a:hlinkClick r:id="rId9" tooltip="Hibridación (química)"/>
              </a:rPr>
              <a:t>2</a:t>
            </a:r>
            <a:r>
              <a:rPr lang="es-ES" dirty="0" smtClean="0"/>
              <a:t> de los carbonos enlazados</a:t>
            </a:r>
            <a:endParaRPr lang="es-ES" dirty="0"/>
          </a:p>
        </p:txBody>
      </p:sp>
      <p:sp>
        <p:nvSpPr>
          <p:cNvPr id="1026" name="AutoShape 2" descr="data:image/jpeg;base64,/9j/4AAQSkZJRgABAQAAAQABAAD/2wCEAAkGBhQSERUUExQWFRUVGB8ZGRgYGR0eHBwZGxwgHCQeICAhHCYeHSAjHhwdIC8gJCcpLCwsGh4xNTAqNScrLCkBCQoKDgwOFA8PFCkYFBgpKSkpKSkpKSkpKSkpKSkpKSkpKSkpKSkpKSkpKSkpKSkpKSkpKSkpKSkpKSkpKSkpKf/AABEIAMAA8AMBIgACEQEDEQH/xAAbAAADAQEBAQEAAAAAAAAAAAAEBQYDAgcBAP/EAEIQAAICAAQEBQIEAwYEBgIDAAECAxEABBIhBQYxQRMiUWFxMoEUQlKRFSOhFjNicrHRgsHh8ENTY5KisgfxJCU0/8QAFgEBAQEAAAAAAAAAAAAAAAAAAAEC/8QAFhEBAQEAAAAAAAAAAAAAAAAAABEB/9oADAMBAAIRAxEAPwBTHxjKxG5S0oo0FDqAfW9if2AwVk44ZY3lE+lBWnVE43O4DFqHagRd17YUNxiKQs0GUAQ7DUXCD1AAYfPXBkM2a4hUMsMM0UYDUZSmnTsCpBABo1pN9fnGxzFxbKxsDK5kWt1QONyNvNQJHx7Y2hzH42SRxnHigA2TRICvQaSbAYdyb79MYcV4jlxM0UOVoxWjBS4Qkd/U9+4vGS8ZzMqDKeBE8LmvC1kAgm9qawbF6icBhl0y8MiySZiVgp3WJpRt/mFAC+tXhpHmxnp/5WbeOLT/AHemXWoUbm/zg1dk+uPnG/w+UWKA5UCYrr8kjNtqIov9J6DoLArAcfMuYiV0hijWN/qVmbfaiGsljamuo6n1wGLZaCGXU2bkIVukTSWV70RQW/k1vhnJxaPOTqsWYKR7KI5FkY33ZWo6rHbY9cdDIw5XJeNLkwmsqqaZWZl1AkEfoG2+q/qHXsvyvMUsLa8tCqEggsXYsR7E7DfegBgC8+YomYHMKVXuqsWI9Kqgeo3PXHPEOYIswyLl8y0KKoUq5k3PqHA9DRXboKxvy3k0kEs8mSQhAzOVlbSz9TpS9Wr2U1Z6YVZfjelhLl4BanUrOxND4qht3N4DbiPCEgl2zzWBdgyWCeo0AX+59MEZ/mOKZYkgzUkehfN4hfzn11KPI3XbpRHvj5wuQ5zNgzZVWlc27LLVqvd722FWRRO3XGXGM5Es8qR5WmRq0u7aQwPp1ZSaO7G76YD9neDLCUcZ42w1fXIKJ3sVZYH12vG83McEsUUS5h9aWXaXUVc/ZbQg7jrt1s74EznHJMzIrZnLh2ACIUen69NgQ2+4BHr0vDLmiGGB40/CFWZLoSnSfkizqU7EAjr3G+A+ZjKokSP+IhOvt5tvghfNvsaGxxhNzJCYEhjzMiyq5t/MEr0AC6lHo3W7u7wJPzBJKkcc2WjMUIOgK+nT2GkjcCut3fe+uGeYy8IyMc/4WSmatfiCyD6+Wgh6A6B07WLAGPhFR+OM/Tauhkk7jrq63QPl61gheY4hlzA2ck8fXYkXVpA9K06j6lxvfTbAScfkWE5cZaP8Ozaipc7k72T9WqwKPboNtsNOBZWGeLMacrIzRqDtICVvoEOlQzdTpIJod9rALK8GLK8wz+6b/wB6+56XqoFetb99sbZfmOFIZIZ80ZHYgoU1aR82tyWdyR2Ao9cA5HmJ4A/4bLKFlADln1Fq6A2ANPXZQOt+hwXy82XlnjibLNbghV8QlOnUnSGUAf4jgCchk1l1VmIRpW78x+1aQV2G5OwxlkOYYoVkinzOzC0EBNoR1JJXSxJqgL6fGMJM4clmiYcqyzJa3JICQrC6VQAu4re22vffAv8AF4S2vMQFLbU/huK3N/ToNf8ACw64DbhfDmmlBGeYE+YsXk2PQbUHv0AJGDchx1YGkjzWcDowKgRMdYYfmLFdPQUAbNn2xzzFkhlZo5osowOzxFpPJqAvYUSSLumI3+LwFnuPCZ2kzGXIc7WjqDQG1jQyk++xrvgPuVyZllBXPsdRu3kcECtiRQIodlJH2wxi4ocpM8eazkbxEaSEZhKWI2JtfKAL2ff2xlnuF5aXKJmIcrLJGLDlZdNlTRL7Fhvt5RVdxgXO8zvmNP4nLClGxVgCL99LWK9RgCVmidv5MyFSaUOSGrpv5QD8jrjfiCQ5dwJsxFooHysdZB22Ug/+47b3jHhmRyuchlSKCZ5kpiFkVH0lqAFgR/evQ4FbmB/CGWfKVFGaAZ7ddPq+nUGskHb2qtsAXLmcu7EwTLo7CRqb99Ok/O2CM9kPCCHxI219lJ2I7b9fkYX8GkyM0vgyRyapPKimQDzUejKqgnsAa7euN4c/NkgcqMpIsbgn+c6yMdfUigAo26Le/XfAMOK5jO6I8vltWaRrDShAE16umkAqrAdS1XhRmuG59mKM04deoVbAsew0i/XbBHA+F5XLKZPHIzFkaRIvhk1QV2vzC63BFdMDJy5np42lnOpR1AZd63sLqIbr1/bAOOHjNZXLs0U5zOYKACIL5wAwsFxu9A7qB/phRLls+0QdhJFG520JQsnpQAb9xvgfL8pIJE8djCt9S6hx/lTVYJ9a2w24vDPM0ceTlaWFVCM2sGXXqO7Uw0CtI1UBtviD7y7w/MrJc+aaJAQ+maOyxvfQCAVI/V61scfM5LxKfMvpidSLCsFBZowTpbWV9CPpOFmc5JlD6XVtVWWVxVHbdtQH2Jw04RlY8vlpBHmf57KVSMyL4Sv282qiasXdWw9MULMpkM9qtZZQASCWTyCzvrJUggH5/rh3zFmsykcUUJWeNFt5Ej8qOCeiU2kEEGz136YT/wBk85MjPMrtp62w+fICxsVv5ftjjhvLXhyo0kkmXBq3LjX7BVLBjfvsN7wH3O8Oz4Ya3nRnFqAm5A/SANq77fOHvD2zUWVmbWjTvsITGFkcA1TUu502QtX6nAHHYsxPMRl5Gky+wGk+YNQBDgNe536AebC7NcjTI2lkkv6/KwK/JIOke94DQZfPyKWUyIse7aIwoX5AUHYH3q7ww5WjzQljMkoEa7+JLHv8IdItqvvQG+NYNUeTZEzZOZZhpVmBVaJtNWvdiK3ugRthT/Y/NTAu6ykp1Jem6X5bazt+nEBXFnzkk7gDTraleOMHxB2ZXKb2PQ7b4EGXz6OyMXkbbVG8QYfJGk0CPzYI4DwmSCRNU0mXiO5s7t3oKWFlv1Vt84747kZ55ZCjvNly1JoJIAJ+lwGPmF1qI32OAZ8ySZnRB4Zil0p5mjj1eG3oAUPkI6N6qfXE82XzwUStJIYy2xMY0knt0qvbptj6/JuYhcUswfTYIe6X/MrUPuRh1mGl/Bqq5wnMavMoPbppVw+7jrq77jAbcJOZ/BzqwhRjukbpRl9SRo2/wn8xvtvifEWekfQjOraT/LWIKVHchQoo9rPtj5HydmJi7aZ2I3e2IvuPqILH4vDfluHMRTJ40skeXIP1lrbbYICQRvuTVUMBxy5ncz+JTWqlbKvMY1BjHezoottQU9zjDj4zaSPpZEQtfiRRUrX2LFQbvqt/0xjxfg+YlZiZZp4w3lkS9P8A7QWCEHtjkct53LkeGMwGcahRJ1eurSa9B5qwHMr52IL4qmTXuoki+odfJa6v2Pe6w+47+JkhhlQRCTSA6CINLGT2A0EUu19wSR2x84kk0uWiAzTDMDaWKNiNbEnZW1AgqNtPQkE3ifyfJ+YLkIuY1J5qJYVfcWRue1E98B8y4zrAnW0oQeb+XqA922Iv/leH3Ls80+WliKQRDYo0iDw5GNk0QL8orptvXfHHLs2bDsJ5ZI4WUgSvq1a6pQAxGsDrRI274TcV4LM0jMZ55gpIEoLEEfFtp9CO1fGA5klzqvpMmmzsgjA2GwCgLRB9gb++GPCeK5iHNokmXXU5CswhVWVSRblSAKA3uuxwP/DeIZdU8MTkHdEOplJAvoCdJquoGG3H8nNmIUrNSCQqqyZdCR5681MGGog2dJHrV4AHj2WzcMlxSQLGbe4Y/Lvf1nSGB37mt9sAfjMysfiNGs6KRbmIevTxKHxuTjrh/Ac2HIhOZEgF9WUgfPlBGHPL+YzhWWPMPJAlUk9G/E1bghtOo1fQ7EXgOs+MxmcumZiEEMnh7q0Q8YbkeTy0Rp3B2Y3XbCKLOZstpOmZjsEMQY/AUgsPtWPuf5cmEjt408y6v70F2Vqrr1II9L2PTBF8ThCSIJpFOya9bdfTqR0wAn9lo9SnMBY1JAJdl1V7ITZPyMMuKcPtEh4bISisxkBZWlpgKoagdHXoOu+FcnKkkZCSxSB2H06bLD/hu8MeEclQqxadmyzIQygKus0bvzfSNq6Xd4AbMcjyx6Vkj1FhflKsNvWjt99sE8C4DlIHLzvoeMhgkbp0762F9elA3XzjLi/Cs5mM06eG/hli0SKjEFOxDNsdqvfqTgE8rFmMZhkZ12KhWJHyANh79MAfJyzm81MxNOhLNGVKeGEJsU2ojuBV3tgOXk0gsWhrSaLOyqtj3YhT8i8PuEcurl4JDFIfxEkbKkAACiTerIOosu+w2s4n4OXszOzs8cruu7/yyCvtRFj4G59MA7lyKJlVhyWYLTMwY6mQWACGWMWoG51USSdIwr/sRN4RkeJtIO90G276fqr3wJl+Vg+6RsfVtLFV9ST0AHfvih45wuSLLRxZWdpgt+KQhJCEDTQUkBRRFnfcYoWcK5YjjmUys2WG5BUp4hb0AayNu5GNuN8KlzE7vGWmy+r+WEo6L20sASRR7mut4Vjlpmi8Vo3Md/3lELfz/S/64M4JysfERlZssnXxihIv0F0GJ+a63iDnNciOj6WgbVV+XzD5JB0ivesNshkliycqLmdOYJGhbQpGwN6bBolxsSWoX064E5uyUrTsdTNlb/lkKxUbAFWY7agRf32wpzXKujSZInXX9OoMNXwO5+2AKy3JE8pIMLlgNRJpR8hiaP2JxzluV3jZWAbLqG3lYAaaO5AYguR6A4d8qcGaNZS8xgBQhEZGvURSyHceUen5sTuY4JK8mmdWaRjVaW8x/wAIIsj0rtgHvM3CjPKPAkeaMILjFFlagC1BrYNWrpsbGFJ5HcRiXwH0k0O5s7fT1FnvWBW5cKPoEcgl/SVYv+1avuMVGZ4bP+AUfiLmvzRhWB0UBoG96x1Jrfp2wGXLvDmhEqzztACh8NCBqVv1kFugqtJG9k4SS8pSsQXSSQs3lkUEhiehDAkC+tXt9sDw8t+K5Co7PW4UNqrvYAur9ca8P4dMsgGWJRgaOzaVHQlwo2A736YDZ+UcxC+mOKRZANW24o9ywOmr9T64d8b4aZ4IVTMGSUCpI1oCRrNsvn6gGq3BAsUevHOnCHeQMspmhr6VVjoNCyxs7MQSGPS6xNQ8thlLIrsqdSAzKv8AQhcAXleRpHLKkEupNypBFX7MQLPoMM+WcnPFMpkZ48rR1Fww81FQEsjcNv0ry7+mPvJiTGYq0hGW0tbHXs+khQp+k01ErY2B9cLOO8usJWM0hm38swDBST6Ek6SOmkE1gNeLcqFpGYNJmVBvxQDYJ6ghSdNft6VjE8rzxxiWNJVVjSuATZPx5v364GHB2jXxE8RATtJ5gCf8+1n74qODZbMZrJuss4hYt5GIeniA3voRb0Q4J6HbAcrkpJ8nozOYMM6liUo0w/IHBIKnr09ReJxeUWUqvhSgsfKpDUSfT8p+cDvwJVJ1alJ6iyAfeujD3rBDficrRjZ07hG1hW+B0PsQMUM8hkc/l8wiBJCgKmRWDUsd7nUCQoq+nfG3MfKollEkU0uZLW2kXrRe1UTa1tsBgvmHgUmZgSRpjYjXXlvMWDEeaiD5jdHSVsb7msSkXBwCNLMW6AWSQfQdx9sQG5LlvMEt+HWbUv1aQwYfJsGz6YdcFizGYgkjzckmXUsojlVWGsAHUmklbGwNg7dML+B8WzUWajikLujOAwLMJFWuo1WQFHm+3vjrmXlJwwmbMGfUT511gr33BJoV3Brb4wAGc5hzM7m3MSamAAc2RZoEggHasBvwkHcsR6kGv3/3OK3hXMpgy0uYzEMStrWMyeEqmUsL2AG5ANsaFgjvhCvMcjEmCKOMEkhjGC2+/Vr0/YDAPeAcGnyWXebxKi8FmSEP5iwFr18qDue9AYmpeJ5nMbyyFQ1eQOdJ+10T9sfV4pnVIYTgaTdlQSfY3sRue2KfhnMqw5SSeXLwpcgjJEYXxCRY0rW4A3aqG+AjpOCrW7NV3V0L+Ol3iylXOZHIu7SeI2pNCeJqKqx82sn0FAKDtZxOrzBKb8COOIb0wjGuvctqI+1fGMo+KZxSD4qkKKpkDBgezBrB/bAZzNNMP50jG/y6iQPYAmv6Y4h4UyupR5PE2VTrN2TsBuO+KnIc0RRZN5JcvEgaTw2pKDMRflBvYKN6oAnCE8emZSIY4oQRVhBrI92bUwPxWKKHmDM57K5WFXYM7lldlksKABp36lj5iTuLGJXMZaSU6pJZGbrqLEm/Yk3jePjGbDW7RSLVFHjDKa/zdD7isUGV5jy6ZFnfLxKGkMTUtkyFdXlJJagK6HaxiCe4Tk50lC5eR/EduhcgMf8AFvVet4oucc9nInij1kBkDGRX/wDErzqtUaFjr1G+J9+OTsv8lIofdU8x+WYlvmjj4nG80CTKIpVP5HQEbdwfqB+CMALJwxmJJkez18x3+bs4b8ttm1mjigdmH6XkIVV6FtzQodP2wzXmLLDh4Y5eMKzmLp5vGC6iAfroX1v2wgk45mDXhLFCAbpEq/ljbn/3YBtzbm82M1JEZHSME6Cr/wB5HflY6a3rqO2+JxeFEVUj7GwNW1+u3++DU45mBfjJDMCbpksj4YEOPX6sP5+YMr+BVxl0ILmNTR1GVQGILfXVGrvFHHJmczjZjwgzMleZ2b6FF19R3tq2374U8ZkzkjvHmXeMg+aNXOkEgGxR0m+t98ZPx/M2DCkMKj8qJV9t23c17k9cfk49KB/Pihm99JVx8OpDbf4rxANBlpY21rNLqA2Icg19qxW8pcTzsy5hBbMi6ldmAWSUkeRj2JXUb9hfXGOd43lPwUbrl0ILmNDuGaRACwZhTdDZs74Qnj+aDXCkMSV9CLp69yd2Y7VufjAccRjzMj1NNKHjNadRpSNqAFrQ9h0+cc5aTMQgmOeQE9fMaN+o+k/cY2XmBwtZiCKX1cAo/wA6kO5H+IHp1w/4lxnKHJxSplo2VnKIQSNToLZXKnV0N7nesBtwfiOezWSkES08bqgBKgFassl7alNbe474kZ4J5HLvPMXOzamJO3bfp9sEf2gzYJ8NYY0qgiLpA9+5J9ySdsff4/Q/nwRt6yIGR/nynSx77rv64DKPO5iEAK7OoIOhiSNvmwPnbFXLxHP5vJxzwa1+vXRCyKFNeTe2DDclaPlwPxXjGTOVilTLRsC5RCCVDMtWrFTqNA3v1wgHMucFhFiRCAFVAVVR8b39zigRMrLd+PKd9W7Em/W/q/rg9OaM3AyuWabTdaiCw27MRq9qvHJ48m3j5dF6W8ZZK9yoJU/bTh5xriWTOWimjyqMGZkSmYKxUeYPRs11A2JxBrzCc9mIVmheRcu8Ks7IQkm9kq4vWQpvptRvErllnjIZcxICBQIYgj9qvBI5ozlEBY1U9At6QvppN/1O+OhzDFa+PllTcW8bOo691JZd+mxHXAG8U50hzx0ZjxkCkMkoQOFO4IYEhqP+E4Zy8sQxwahmbkAutICevu427/02wFwXlhcxq8VzEgG3l8zE+mqhQ9ffAPOuW/nRRI5XLxxBYwLGoX5ixI8zEi9sB9biWVipg7zspBAWMLHY9S5LMPgC/TBXFeeoc7Uc/jKoplkVA2hh6gkGiLHlOFEOTVa2/wCo9vbBnDeECeRUBCqT5nokKPtsT6C8A6ynK8Jg8QZoFiLSkpSO12dQv26e+Ekmay0YtpWlYb6I4/LY7FnIsXsaX1wdzjwcQZeCGCUmNXdpHqmLONrIsBQBQF+nrhHlsmoGAdcV59hzirDMJFTqGWMN4bDpsa26jy+uDeDctQyxF/xS1+TSh3ruwYgjfah++J45YE0BZ9O/+/ycUHFeVvw+QlEWY1SMyO1L0VOqp1PUkkmr+wwCmc5eOxJMWYbFIkJNjsWelH2B+cF8Q5+gzMSQSIypt9EYJjI6EA0AO2x6HveEGUyigDe/cm7wQ8S1e2AoeCcuRTgsM0vhjYERkG/Qqx8texN+2FueggiLLLmBYNaYkZmI7daVb+Thty9yrWXmk8ZUeaFkjRl2jLEU5PXVQrYbA4ksvk6J1m2B81ne/wDv/lgH+b5/y80C5d0KpsKWMEx10IGw2+b3ONuC8DinY6M0hjAstoYMD2BRth3N6iMIvAWtqPxh3yNwIPmPGMirHHYKEWJCVIA9KWwb+B8BhxPh0MLssuZUAdAiMzsPWtlX5LdsdS895ZssMt4ZCfSAIxqWvz101bXYPfqcKMzwcxTMkkglYfnH5h2IHUDt7Ucffw6e1/bFDbhHC453Cx5iPT1YlWDKP8hFe2zf0xpxfgccDkSZqIJVg6WLt60g9Om7DCjhPB2lzKJHIIjdsSdtINkEDc30wy5x4H4eaZzIrxyszRjpoF3oo+nYjrgOoeeMouWOWCXHdbxgOT/5lfq73fteM8nw+OVlWHMxtZ6OrI4HqVIIPT8rfbCz8Mo6gf6YGzGTNjw20OTSkUNzt8YgqOM8spDRbNQiM/nYMDY7BBeo/ce+Mcjzpk4IGyyqJEF3qi0mRj1aiSb9Dd7DBfN3LTeHFP4sZEcSLIi2AXAoyL2N2LHXviaXKL6DAHw5aJwPBzEbE/kkDRv8bgq3Xs32wz4tyh4aK5zEGk7MW1KF/wDsW9NgD7YlcxkhVqdJG4I7Yqsjy3LnOHwlpoxIjOxs/wB6hIKBiNlZSDV7b74oH4RzdkspE2XBSVd2cmIgO7daDWTQAF0MAReC4uOZB3CPaN8Am1NdLsYDTJr6Dbb1r2+2Msxw8EbbH2xBU5rkxvBEnjQ+rKSVCj11Gwa77fF4G4HzLk8irQa4pgxLufDOjUdqXWPNt3AGOeVuGy5uDMQyShTqTRKevQ6kKjcqR/rhdn+B+DK0T6Sy913BB3BHfAEp4EttFPEmokiOXUlWfpDEFCB62NsME5LeWEuJIdRBPhknf/iFr/y6b4m5+HqR6YY8nvIZ2y8jlopI2UNdNEa2cG9yDtXfALcxNmXbUZ3LHaySdvg7D7YO4DxnMwukTO2YiZwPCcB7YnbSDek6qO2DYeBTMurRoT9chEa/ux36dsOeC8XyeWiJPhPKhJaUebf/AAkgEAD0AxQHzjzt/MMGmOSWJ63UOgNb9RR64nM3xTNzAapnAG4UUqivRVAX+mGc3K0rSGSFBNFK9o8TiQW29E9RvfWvnGua5czETKrQsWbppp//AK2B98QJclxDOQMXTMNZFFTWg/KkEH74rW51SLIxl40RJi66QoAZl+ohQOl9/bAOU4akMqHOeGFv+6Milie1qt7DvZHbBPMeXizpRcssWuHYRq6qSjXelCQDv6b4Ca/j2ZdNKMIUIqo1CWPcgaj++B4p82jKy5h1KfSV2Pp177fvh9k+Wcy6sVgek2bUApvuAGIJr2GOIeCTONQjKqOrvSKK92r+l4BlynzUxeUyJGZkjaRpQiqTGgtixqibI9zeEub5wZ5XbKrGgY34gjXWT3okGh8V0OKPh+ZyMWVdCI2Z0McsgbdgTuA3Zbqq22xP/wBmp49IERdWNI8dOrX03XYX713xQolmzbarnbzGyTuf3w1yHNTpIn4sJMq7hmRS4I6bgWRfY2ME5vgOYiKq8Lgv9IA1X7eW9/nBPCuFxxTKc6i1+SNnF6hvbKGugB0Pc74g35z5p0zeH4MRzEex1IrhQQD8E7irvEvmeKZyRtZnN1QBA0gegAoDFNzDw9c1O02VQO//AIqqwLE0KYITfTbb0wBk+BZiQMUgkbRs3lIo+lGjftgFmX49mYk0SFZ0FnRKgYC/T8y/YjFVPzTl/wCHgiFDCWMajSP71VDV+q/e8IouCTSqSkTaR1dvKg+WahigmhyByQgULsxZX17+MRp1Xenc7elYokc1x3NSKFQpCgIOiJAq2PX8zfc4/ZXjecjLN4oYMPMhUMhA9VYHBknC5Y6DxsL2BAtST0oiwb+ca53g08ekSQyKX+kaSdR9BV7+3XEDXk/mSJndPw8QmYMxVV2KIpJIDEgCuoHXCPNc0Nqf8GkUKsTUixjWb60zXpG+wFYecs8KXKzibNJoeiIlZgDRFMSoOrptuO+BeIcvKZGbJRloh1VGDFG6/TevTVHoetdsUT0PFM6pUiatHQgbnat7sHDPJc2IJVbNwQeWzrEemzX5lB0H16dsfcpwuWXUI4ncr9QCnb5vofbr7Ywj5elzBKrE5ANOStBd97LUAR6dfbED3m7jiRyJoy0PjlA1ugICMLVqHkY9rIOJaXjGdZmJlB1d9IFDpQqgKHti34rlMnNl0Cf3scaxROX3IXZVazpIJPXtfXEzm+HSQ/3sbx+hYbH4b6T8A4oGPM0umsxFFMAK1MmlwPZ00nYet9MVDccyj5FmWCNkjoagu4dhagsKfzdzffE9neFyooZ4pFV9lJQgE+g26+3U4dcp8ESBJRm4mVczQ8N/LqCebVQ8wNnrtQGAmJeOZokGPwo0F1GiBVF99tyfk41g5hzKgiVY5lu9MiBqv0Ozr9mw34pwYCRjlkd4RXTzFT3XbzED1rvgCDJvKSsaM5HUKpJHz6ffEDjlLj2VkbR+HjMsjaRG3n7dF17gHrhNxfjjKzx5KKKFb0l9GqRqO66mJKgHahXTGGS5fklzKeHHJrjcFmVDcdG97oKfn+uLHjfDcrOjSRAjMO2rZtnc9QQTpBPqK3wHn2iSYl5SbJurJq+w9PtWPr8FQ9ReKSXlbMxxCR4iFq6sFgPdQbx8/s/MF1SaMuv6p2Cf/H6z+2AC5OhePORpCQPEsNvsqVqZ670BjPjfNkuZcomoIrEa7rUASOx74sMlzVlIcsEQxhapm28xOxZjVm+u/bE03KcyMDFGJYnao3hYOlHoL6r6eYD5wCIcLBHm744PB1XcDf1/64pc5y/mIiqvC1t9Omms+nlvfGkfCfBZHzfhogIJjdxrb20i6F9brAdZLmuWHh4kYltMvgoOpehZbc7VYG/ofTEzNLLmGLSE7mwpJIHxe2L3mTOQZxFgj8FZB5otTKgsdl7bixXvieg5czPieF+Hk11dUKr11Xpr74Cfbganr/qcG8Hz0mUlUx2QSF03QJYgDa6uyMMzwafxDF4MhkHVQt0D3vpXvdYccvJFlZT+IETTEWq6lcoB8WFYk9ewGAW85cyTCd8qrNcZAaQWv5QSB371++Jk8K1btd+t7/v1xYcb4eM3O02UVGNkSojLrJFU2i7Nj09BgHJ8BzEgYpBIwU0dqII7UaJPsMBOrwrQdSkhvWzf73eK7l7muYZbMFixOVjDkmyXDPpAHuPf0wvy3Bp5QSkbUOrt5EBHqzUL9uuKXhGdycOWeJlhexUzCmDkb/V3AJ8tdO2AhM7nJc0xaRm0k2FJJAHx0wN/A1969LNft0xQTcCkQGRE8SA7rJGRIAp3GrTZUgdbx+bhMwi8UwuI6vXW1evrXvVYBVkOKS5Rwys5QHdATRHx0264pOZebp/ChVGZTPEsodSRpUkggn12r74CyvL8j1JJGUgBtmchAVHULZBJPtij47+FzECRxJEsgAWE2Frvo1H8pF7H1xR50/C9Z1Mzav1Wb/e8dRZAxnUjMrfqBN/vd4dZrhssJAlidCdhY2J/wkWG+xx9zvDZYtPiRSJr+nUp3+Nuvt1xA05K5rnkmXLOxMj2Q7kkHSLFnr0FYnuM8ZmzjtqaRY+nhljQI2NjpZN+uKLlvhX4aZcxmozHX91rIVtRBttN6umwseuCOP8ACUnk1ZONdYsyIhUE3+YLYs3d11xRBrwUAVbUOgvb9umDstxfMZatEjmOxqj1HSR8HYdO3oMH/hH1+H4b+J00FTq/arxxmeGSiTwjDJ4h6JobUfgVuPfEFBm+dpZMh40RI1SGGxYZJK1An5HT7YiJsi0j+IzuX/UWN/vePQeW8jDloWgzUa65CHeNyGHcLsDS19jhNnuBtqd8vG0kFnSUIcrXUEAlhXqR0wEzFk3jOpHYN6gkH9wbw94Dz5JC+mdmLMwAdvToLNdr7+uMMtlXlJEaPIR1CKWI+aG2B14JJmJPDjidmBpqX6R3JJoLQvrgGnPHFMxLO8Du6IgAZQxCve+rarBUgde2JlOEkADWxUdATYH2x6fnIcnLEVkUCRF0CS/OpQULN717++I7N8NlhAMsbID0Yjyn4YWv9cAy5x5wkikbLA+I4UaithVLDpZ9PX/TEimVd/M7FmPUkkn9zg/i2U8PNyhg9sxcawQxDb3v161Y9MdRuOxB+DgF7cFQ7kYccoTSQ5tEiBPinRVmhe+oj2AO+M1QsdKKXb9Kgk/sMXPBuDZWCJXNmYru9mwWG4UdB1rpeGCO5k51kmdooiwKOVLqSBttsb74R/w7Vu25PrgmTJCKV4/N5WIGoEMRfUgj/s4JRh7YBX/BVG9YrORuMzKzwWSAjS6mJKqqKLHet6r5wn6nSoLMeigWT9hvi64dy/loss/mbxJojG8gPZqJCjoBddrNbnDBB8W5slzjeRnSOtxZAYn1HthaeEBtz1wauW8N2jPVCRuCDXrRo74IBGAVJw3wzqQlWHcE3fz1xb8A5xl/CTO9kZVV8RmJJbUaBHqcTL7nSN2PQDc/sN6xexcs5VclJD4jfzgC7g9WXoQOmnp5e/re+GDzziHFZc27MzPoJ8qEmgPjtfXAZ4Ivvv13O+D4k0kqeqkg/INdOva8b4BfA8mXOqF2Qj9JIsenpuNsXD89n8EJ6OguYgN71gXVenvfbEjKLIUdWNAe5/ri7k5Sy/4EQiRrDeKHJG8lVZFVp9uoHe8MHnOaaXM+aeR5Cf1En+nQYx/gw9Sa6AkkD7YYw+nQjqPTG2Ay4bzDNlWW5HMIPmSyR7GvY0dsVfMXOsgy0LISpzKF4mU7gKwBJ22Iv/5YkZkshdrY0L9T/wB9sXud5RhfJQxCZteXVtDGqOqiQRX02BVGx74DzbMZNpm1uzM/6ixv98crwwqdQZtXrZv9+uGUTCv9fY+mNDgN+D89S5d//wCRI7oopSxvT6i+u9D9sOud+Z51ZYVZo3ZVclDsY3BIFj1P+mJHM5cOQm1uQov32x6LxPlWKeCI+MfFhhEasa0sB01CvXawdr74DzD+FEsWDMGPUhjZ+T3xtlopITqidlYd1Yg/0wfEwIx9bANuWuf3EmidtUrsFDNQ1XQWzVH5OOedeYp5JngDyRqu0ig1b/I3I0133vE5mcqHZRYBLAAnsSdj9uuPSOL8qR5lfGEp8fQATtocqO46gnpYJA22wHl8fCmA0h20/pvbB2T4pmcsP5MrqO63an5U2p/bBCEEY/SIMA05a5id2TL50pPCBamUAsCtUA3v79cP+b+PZfwfNHGdHRdOncfl2ogHpQ9cJ+XOWnMseYlibwI/5oJH1lRagDqbNHpuBiTzROZnknkJJdy1G9r9vgV9sKGk3N+ZddEWnLxn8sKhf3I3OFTSZkrp8VtP9fXr1698MI4QMdlcAdwfmR5GjgzuieMmg8g860OzCjv74qeZuJ5TwCPDjpBYAAWq3qxRF9OvfEZw7l2TNOFSNmTWokcDZVvc30uu3XpjLm8mfPylgyqhCKhsABRtsf6HvtgNJOcJ2XTl1TLIe0S0T8sfMcKjms1p0eKa9fzevXBsMAAxqUwBnDuZ3lMcGdVJ0J0iRxUie4YUcWHGZ8l+HK+FEAo20gKRXuN9/W97x53LkGlOiNGdz0VQST+3+uGvP2TKyZWDzBYsuq72AzXuf8Vab++AFk5vlKlcsiZZT+gec/LnzHCv8dm9Onxdh3rzevX/AJ4LggAGNtGAJg5reTTHnI0nBIUSnyyLffWNz98WuciyP4cp4UYofUBTiu+r6r+TjzbNwAg3hxx3h7rwzIqyup1yFyVIPmvSGNXvYoHrWAHfnCQKVykUeXBFFlGqRvlzZwq/ieb0aPE2/VXm/wBu3XBGXgAGCNGA0XmtmAXNxJN21/TIvvqHWutf0xcxZLI/h9Hhpen6/wA9111fV7+ntjznM5cEYZcMybtwvNgByVljKsASQorUAQOgHX5wH2bmwxWmShjhq1Mp88jUavUegPthOOM5wJo1j/N39fjGmVgAArBXh4Agc46xWdgSf/1F8koH+Ydfg4suE5HImABo1YsLLMfMb9Dd/t6DHnuYy4IOGvIMVyZnLsxIky7BL/KwPUenUYDvO8xrlWeLJwIHXynMSedz8XsB/thGvH85oKlhvfm77+3THzKZYrswIYfUCCDfewdwcGCMYAlOcNYrOZeOb/1F/lyj/iXZvvir5byWReLUya9e4MjHUAeg2IAI9cQ02XBx1yrmfw+dh1m4WbSyNuPPtftuRgHXFeLRZKRo8rAjyjcTSnWVvcBQdgR0/wB7xPpzJnNJUlbN+YbdfboPjpgniXCzDmJY2s6XbST+ZLtT7jTQv2x8EYwGkXNAahmoEk/xp5JP3XZvuMVPK2SyUqFmQuGPl1sbA9PKQMR0uWBwDlpHy8isrHQHBZD0IvcfcYD0bN//AJDh0LcoUGhq66Qe9DfbE/xHlSYEzQlczDIxIeHqLPQp1G/cWPjE1/CVu6F4b8pcR/C5lTbaX8ukXRc7Lt3N7ffAG53lvMwprkhIX2Kkj5Ckn+mPsXL0pXVJpgT9Upr9l+o4b8287iMPEdpQK097PT/fEGTJMdUrs59WN/8A6wHofAubYIYfCSRWCEgtVajf1V13v+mFOfyB4gRmMtJFKwXS8QNSCj77N6dRiRfhCnqLx9XLmI6oyUYdCpojAUWR5dzUoJSCQhTRsBfMOoGoiyPbHGU4PPKxWOJyVNMSNKqfdjQH74rOGc5j8IJDelNKOx7PQ2J9e/3GITjXMcmZkYJI3g39IJonufg4Cp4FnI8hIyvNC8sg3EZvQB+UnYbk3tjTj/EU4gfBSWJZEIdQ5IvtQNbbYgDwsEbjHwcKA6Cj64UUB4HmFkERhfxD0AFg+4YeWvfH3N8JnjcI8MgZvpGknV8Vd4N5I5paNzFI7MTQjBN9bGkfesG8586EDw4nZJga22ZR3v02/wBcUBZfhDZVknzTRRBCGEbtbse3lFgV13xRcY5rhli8J3QLL5LY7C+5/wBbx5i+WaQ6nJYnqSbP9ccfwdfTEFHnOX58uup1DR/+bGdSH3sbr9xj4eFz+F4phk8Or16TVevx79MK+G8WlyrDRIyxk06g7Fe4r49PfHpbc5R+BrvyfTq/LddL6dO2AiMly/PmBaJpT/zHOlB72ev2vFpwjmiKKERq6EReXyG18vWvvjzfifGZs0TrkZo7IVLoBe23QmqwD/Bx7i+wNDAV2b4FJMWzGWCSxOdWmJgWS+oKdeu+3rhblcrJIxWON3YdVVSSPkVt98KMsrwHVE7Iw7qaP/XF5ybzqz2JW1TFqNDdv07Drtf9cBMLkpXk8JY3aQdUCnUPkdvk1is5Z/8A686J/DEsnmIVwzBR0DV0r2sb9cAc6c4OWCQSFCbEldaFUD6G7264iG4bqOok6j+azZ+/XAeicxxjPSL4BjMyLuGcKzKegF9aI711xL5vKyQtplRo29GFX8dj9rwjXhuk2Cb9bN/vh7wjnCdHjinkLxX+cAkEbjc7gXgOM3lnjUM8bop6FlIB+5FYZcA4JKjjNSxBYYwWBlIWz2Kqdz+w9sWWa5sj8AsT5f1HpYG3tY9MeV8Uzs2cOqeRn7gE0o+F6DAem8d4xDmcuY2KW30FiAFc9Gv8vv7HEZnuCzwC5YyF/WvmQ/8AENh96xNfws7AsxA6AkkYYZDjuZyv91KwH6Tup+xwBUcbPehWauulSa/YHGGW4ZJmH0RRtJuNVbAC97Y7Lt67+2Ljk7nBDEDaqzElgvlGs9dh0wo545kdnEcEmhWBMgSgSxNbkb7jrgEb4ecrcvS+MmYeJxFGDIpI+pgPLQO533v2xlHy9JHplzOiKNSGKyMNTAG6C9r98V+e5tj0fUBdAEmhvsPgDAeUSnxp5JmHmdid+2+w+woYOjjww5i4BPFK8zKGikOoSR7rv6+l+vT3wFEjFdQVio/MFJX96r+uA6rGTRFiFUFiTQABJJ9gNzjbKxPK2iNWkb0UWfv6fesU/LmTOSmDZjw1kdaRQwLL3N10sUNvTAJ+P5BoOFwQOjK0sxkkBHQ9ge10F/bCPKwAAY9H4/nfxiNl4ymt1JAdqFjpXvfcDEDmslLl30ToY2/xdD7g9CPg4o6C45dcfSSACQQD6gi/ixvjbJcNmzH9zGX9W6KPljsMQa8pcOMmehYKzLE2piBYWlNWeg3Iwv4zFedzDFSCZW2Io10G3wMei8tcQTLQ+CSutD5ypsFjvd98JOachJm2E8EfiCO0fSQXobjy9TW/viiYjTHZXGSy1sdiNiDsQfSjvftjppK/67YgwzMe2G34A/wWtDV+K1/Sa0779Onv0x84XwKaYq/hEwqQWZvKpUbkC/quu2PRP7SR+DdjTp6bVVenpWA8ny8e2CQuCeJcGlhLP4ZEJJKsvmUKdwCR9ND1rAYmHqMB+kTGPC1Eecy8ndZU+aJr/njSSYV1/wC/+eKXlHhskD/iJoiiGlRnoGz1IHUdBufXAJuackE4hmNqDvrG1WGANj1F2LwMq49E5pkXNQ+EgDSE3H0BDfJ6WL+cefZjLSRNolRo29GFX8dj8i8ByUwHnMsGBvBTSjuRjKS2IVQWY7BVFkn2A3OAb8vRCXhWby3VoXEyDcn9Ww69m/fCjLqKx6FygpycSxyx+HIw1MDVkk9yPTYV2vAPOPDzPIJMvGXcD+boAsjsxHUnYjazXxiwSQXGcsV4717kHYjqDsR8g7jHx3xAsRDBMkyWGRg23eux+Rim5uyqfiBOleHmVEgP+KqI+TsfucJYMo00qRqjSWwtVFnTe9+g9zj1vh+fjEZiZQoA0mMqKHsR0rAeNTrJMdUjM5PdjeMW4VYokkehJr9sN0jx9ZMBvyrxmaCWOESfyHbSyNuAD6X0/wBMeoZnjMax6VICgUAOgHx0x49mIC1Ko8zEBa66iaH9aGHHP1xyxZaJyBFEFdh1Y+pPvRP3woxz3OUw1QZcrFErEXGoBb3J+5F+2EUmUZzqYsW/VZv98FZPKADBix4BOcg2oMWYsOhJNj49MW/J3McksggzRWVEGtdYBOpSK69a6+u2J9kwPDlWaaJUJVmdVBH+JgP9LwHq3MfFImhYPpK1fmojbe6PpjzLPc45nMqFDeFHWyR+Ufvgn/8AIH/+1oozpiVVtR0JNnf7VthbBBQwC9Mk4sq7LfWj1xvw+SXLNrikZW6kg9fkdDhiExzJHgLTk/mAZpzLOkfjR+XWFGogi7P+n74L504rFGgm8OOSSM+UOARua/p1+2PP+BQt+NgVSQryorj1W9wf98ac2Kxz0yWfDjelXsPKCf6k4ox4xx/M5z+9kOn9C7LXx3++Fv4WTTo8R9H6b2r0wyihxr4eIMuE8wZnKbI5Kfobda/5Y9C5Kz0DoZxFHG8nUKBtW23pdWaq8eeyw7Y25TLLnYo9R8OR6Zfse/bcYCy5r4xFk5BNDBE00nlDEfSQL1AAde21H3xAcW4jmM04eWVyQbFGgp9gNsFcdRjnJlYkiORlQei3t9674/JFgFriZiC0rkruN6o+u3f3w+ynPUyJ4eZRc1F3WQDUPg+uBjFgbM5axgPUOV48ssI0xpTCzYDE3vRJskDp9sIOYuOLw9ymThjV5QWMlbrvVete117YQ8h5lvxkeXkYmFgwAsg2BYF4B4pE4zMyyMWMcjIP8qtt/QjFoBzGazDyGVpnLnaybFeldB9sdZfOZhJPEWZw/qDWw7V0rBiRY6MWID/7aicCPOQpIx8qzDyupOwJPpfv9sX/AAzh+UMAQwxlao2ov5vrfvd48kzmTDDD3kPiLyZkZedzpZCEYGiG9T67Wfti0H8wcxtky2UyaJEAAWkG7NqHU3uT7m8R8WazKliJmOo2S25s+5wXPFJ4sgmNyK5VvlTX7Y1EW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upload.wikimedia.org/wikipedia/commons/thumb/9/9e/Graphen.jpg/300px-Graph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000504"/>
            <a:ext cx="3303987" cy="264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Pantallas flexibles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7586" name="Picture 2" descr="http://tecnokent.files.wordpress.com/2012/03/grafeno-pantalla-flex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929090" cy="2762641"/>
          </a:xfrm>
          <a:prstGeom prst="rect">
            <a:avLst/>
          </a:prstGeom>
          <a:noFill/>
        </p:spPr>
      </p:pic>
      <p:pic>
        <p:nvPicPr>
          <p:cNvPr id="67588" name="Picture 4" descr="http://2.bp.blogspot.com/-9B94Zzfd544/TlJO-RLsi0I/AAAAAAAAAhg/9ai45XJSUVE/s640/grafeno1.png"/>
          <p:cNvPicPr>
            <a:picLocks noChangeAspect="1" noChangeArrowheads="1"/>
          </p:cNvPicPr>
          <p:nvPr/>
        </p:nvPicPr>
        <p:blipFill>
          <a:blip r:embed="rId3"/>
          <a:srcRect t="4491" r="13183"/>
          <a:stretch>
            <a:fillRect/>
          </a:stretch>
        </p:blipFill>
        <p:spPr bwMode="auto">
          <a:xfrm>
            <a:off x="3714744" y="3571876"/>
            <a:ext cx="5143536" cy="303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Nanosensores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8610" name="Picture 2" descr="http://revistaloultimo.com/Imagenes/1111NanoSensorMonitor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728" y="2000240"/>
            <a:ext cx="653982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4071942"/>
            <a:ext cx="7772400" cy="1975104"/>
          </a:xfrm>
        </p:spPr>
        <p:txBody>
          <a:bodyPr/>
          <a:lstStyle/>
          <a:p>
            <a:r>
              <a:rPr lang="es-ES" sz="4800" dirty="0" smtClean="0"/>
              <a:t>Conceptos previos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15318" cy="914400"/>
          </a:xfrm>
        </p:spPr>
        <p:txBody>
          <a:bodyPr/>
          <a:lstStyle/>
          <a:p>
            <a:r>
              <a:rPr lang="es-ES" dirty="0" err="1" smtClean="0"/>
              <a:t>Nanocristales</a:t>
            </a:r>
            <a:r>
              <a:rPr lang="es-ES" dirty="0" smtClean="0"/>
              <a:t> emisores de luz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9634" name="Picture 2" descr="http://www.rochester.edu/news/photos/lo3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 rot="5400000">
            <a:off x="2058243" y="442031"/>
            <a:ext cx="4813199" cy="678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es-ES" dirty="0" smtClean="0"/>
              <a:t>Células fotovoltaicas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0658" name="Picture 2" descr="http://blogs.creamoselfuturo.com/nano-tecnologia/wp-content/uploads/2011/12/clases-yo-vanesa-carcelen-nuevos-materiales-fotovoltaicos-avanzado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5786478" cy="564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es-ES" dirty="0" smtClean="0"/>
              <a:t>Nuevos recubrimientos de motores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2706" name="Picture 2" descr="Koenigsegg-agera-r-nanotecn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8044"/>
            <a:ext cx="7572428" cy="503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/>
          <a:lstStyle/>
          <a:p>
            <a:r>
              <a:rPr lang="es-ES" dirty="0" smtClean="0"/>
              <a:t>Manipulación genética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3730" name="Picture 2" descr="http://www.transfiguracion.cl/wp-content/uploads/2011/01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147292" cy="3761662"/>
          </a:xfrm>
          <a:prstGeom prst="rect">
            <a:avLst/>
          </a:prstGeom>
          <a:noFill/>
        </p:spPr>
      </p:pic>
      <p:pic>
        <p:nvPicPr>
          <p:cNvPr id="73732" name="Picture 4" descr="http://desmotivaciones.es/demots/201105/41815_107412549284390_8792_n.jpg"/>
          <p:cNvPicPr>
            <a:picLocks noChangeAspect="1" noChangeArrowheads="1"/>
          </p:cNvPicPr>
          <p:nvPr/>
        </p:nvPicPr>
        <p:blipFill>
          <a:blip r:embed="rId3"/>
          <a:srcRect l="5977" t="3788" r="6355" b="14140"/>
          <a:stretch>
            <a:fillRect/>
          </a:stretch>
        </p:blipFill>
        <p:spPr bwMode="auto">
          <a:xfrm>
            <a:off x="4572000" y="1071545"/>
            <a:ext cx="3786214" cy="559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4343400"/>
            <a:ext cx="7772400" cy="1871682"/>
          </a:xfrm>
        </p:spPr>
        <p:txBody>
          <a:bodyPr/>
          <a:lstStyle/>
          <a:p>
            <a:r>
              <a:rPr lang="es-ES" dirty="0" smtClean="0"/>
              <a:t>Tiempo para el debate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357430"/>
            <a:ext cx="7772400" cy="914400"/>
          </a:xfrm>
        </p:spPr>
        <p:txBody>
          <a:bodyPr/>
          <a:lstStyle/>
          <a:p>
            <a:r>
              <a:rPr lang="es-ES" sz="6000" dirty="0" smtClean="0"/>
              <a:t>Peligros de la Nanotecnología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400" cy="914400"/>
          </a:xfrm>
        </p:spPr>
        <p:txBody>
          <a:bodyPr/>
          <a:lstStyle/>
          <a:p>
            <a:r>
              <a:rPr lang="es-ES" sz="6000" dirty="0" smtClean="0"/>
              <a:t>¿Hay límite en la investigación y tecnología? 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857364"/>
            <a:ext cx="7772400" cy="914400"/>
          </a:xfrm>
        </p:spPr>
        <p:txBody>
          <a:bodyPr/>
          <a:lstStyle/>
          <a:p>
            <a:r>
              <a:rPr lang="es-ES" sz="6000" dirty="0" smtClean="0"/>
              <a:t>¿Todo lo que se puede hacer se debe hacer?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785926"/>
            <a:ext cx="7772400" cy="914400"/>
          </a:xfrm>
        </p:spPr>
        <p:txBody>
          <a:bodyPr/>
          <a:lstStyle/>
          <a:p>
            <a:r>
              <a:rPr lang="es-ES" sz="6000" dirty="0" smtClean="0"/>
              <a:t>¿De donde procede la dignidad del ser humano?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357430"/>
            <a:ext cx="7772400" cy="914400"/>
          </a:xfrm>
        </p:spPr>
        <p:txBody>
          <a:bodyPr/>
          <a:lstStyle/>
          <a:p>
            <a:r>
              <a:rPr lang="es-ES" sz="6000" dirty="0" smtClean="0"/>
              <a:t>Gracias por vuestra atención.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28662" y="3714752"/>
            <a:ext cx="7772400" cy="1975104"/>
          </a:xfrm>
        </p:spPr>
        <p:txBody>
          <a:bodyPr/>
          <a:lstStyle/>
          <a:p>
            <a:r>
              <a:rPr lang="es-ES" dirty="0" smtClean="0"/>
              <a:t>De lo infinitamente grande a lo infinitamente pequeño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http://www.slideshare.net/franicjoc/lo-grande-y-lo-pequeo-presentation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4343400"/>
            <a:ext cx="7772400" cy="1975104"/>
          </a:xfrm>
        </p:spPr>
        <p:txBody>
          <a:bodyPr/>
          <a:lstStyle/>
          <a:p>
            <a:r>
              <a:rPr lang="es-ES" dirty="0" smtClean="0"/>
              <a:t>Microscopio de efecto túnel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714356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Microscopio de efecto túnel</a:t>
            </a:r>
          </a:p>
          <a:p>
            <a:endParaRPr lang="es-ES" dirty="0" smtClean="0"/>
          </a:p>
          <a:p>
            <a:r>
              <a:rPr lang="es-ES" sz="2400" dirty="0" smtClean="0"/>
              <a:t>Un </a:t>
            </a:r>
            <a:r>
              <a:rPr lang="es-ES" sz="2400" b="1" dirty="0" smtClean="0"/>
              <a:t>microscopio de efecto túnel</a:t>
            </a:r>
            <a:r>
              <a:rPr lang="es-ES" sz="2400" dirty="0" smtClean="0"/>
              <a:t> (STM por sus siglas en inglés) es un instrumento para tomar imágenes de superficies a nivel atómico. Su desarrollo en 1981 hizo ganar a sus inventores, </a:t>
            </a:r>
            <a:r>
              <a:rPr lang="es-ES" sz="2400" dirty="0" err="1" smtClean="0">
                <a:hlinkClick r:id="rId2" tooltip="Gerd Binnig"/>
              </a:rPr>
              <a:t>Gerd</a:t>
            </a:r>
            <a:r>
              <a:rPr lang="es-ES" sz="2400" dirty="0" smtClean="0">
                <a:hlinkClick r:id="rId2" tooltip="Gerd Binnig"/>
              </a:rPr>
              <a:t> </a:t>
            </a:r>
            <a:r>
              <a:rPr lang="es-ES" sz="2400" dirty="0" err="1" smtClean="0">
                <a:hlinkClick r:id="rId2" tooltip="Gerd Binnig"/>
              </a:rPr>
              <a:t>Binnig</a:t>
            </a:r>
            <a:r>
              <a:rPr lang="es-ES" sz="2400" dirty="0" smtClean="0"/>
              <a:t> y </a:t>
            </a:r>
            <a:r>
              <a:rPr lang="es-ES" sz="2400" dirty="0" err="1" smtClean="0">
                <a:hlinkClick r:id="rId3" tooltip="Heinrich Rohrer"/>
              </a:rPr>
              <a:t>Heinrich</a:t>
            </a:r>
            <a:r>
              <a:rPr lang="es-ES" sz="2400" dirty="0" smtClean="0">
                <a:hlinkClick r:id="rId3" tooltip="Heinrich Rohrer"/>
              </a:rPr>
              <a:t> </a:t>
            </a:r>
            <a:r>
              <a:rPr lang="es-ES" sz="2400" dirty="0" err="1" smtClean="0">
                <a:hlinkClick r:id="rId3" tooltip="Heinrich Rohrer"/>
              </a:rPr>
              <a:t>Rohrer</a:t>
            </a:r>
            <a:r>
              <a:rPr lang="es-ES" sz="2400" dirty="0" smtClean="0"/>
              <a:t> (de </a:t>
            </a:r>
            <a:r>
              <a:rPr lang="es-ES" sz="2400" dirty="0" smtClean="0">
                <a:hlinkClick r:id="rId4" tooltip="IBM"/>
              </a:rPr>
              <a:t>IBM</a:t>
            </a:r>
            <a:r>
              <a:rPr lang="es-ES" sz="2400" dirty="0" smtClean="0"/>
              <a:t> </a:t>
            </a:r>
            <a:r>
              <a:rPr lang="es-ES" sz="2400" dirty="0" err="1" smtClean="0"/>
              <a:t>Zürich</a:t>
            </a:r>
            <a:r>
              <a:rPr lang="es-ES" sz="2400" dirty="0" smtClean="0"/>
              <a:t>), el </a:t>
            </a:r>
            <a:r>
              <a:rPr lang="es-ES" sz="2400" dirty="0" smtClean="0">
                <a:hlinkClick r:id="rId5" tooltip="Premio Nobel de Física"/>
              </a:rPr>
              <a:t>Premio Nobel de Física</a:t>
            </a:r>
            <a:r>
              <a:rPr lang="es-ES" sz="2400" dirty="0" smtClean="0"/>
              <a:t> en 1986.</a:t>
            </a:r>
            <a:r>
              <a:rPr lang="es-ES" sz="2400" baseline="30000" dirty="0" smtClean="0">
                <a:hlinkClick r:id="rId6"/>
              </a:rPr>
              <a:t>1</a:t>
            </a:r>
            <a:r>
              <a:rPr lang="es-ES" sz="2400" dirty="0" smtClean="0"/>
              <a:t> </a:t>
            </a:r>
            <a:r>
              <a:rPr lang="es-ES" sz="2400" baseline="30000" dirty="0" smtClean="0">
                <a:hlinkClick r:id="rId6"/>
              </a:rPr>
              <a:t>2</a:t>
            </a:r>
            <a:r>
              <a:rPr lang="es-ES" sz="2400" dirty="0" smtClean="0"/>
              <a:t>Para un STM, se considera que una buena resolución es 0.1 </a:t>
            </a:r>
            <a:r>
              <a:rPr lang="es-ES" sz="2400" dirty="0" err="1" smtClean="0">
                <a:hlinkClick r:id="rId7" tooltip="Nanómetro"/>
              </a:rPr>
              <a:t>nm</a:t>
            </a:r>
            <a:r>
              <a:rPr lang="es-ES" sz="2400" dirty="0" smtClean="0"/>
              <a:t> de resolución lateral y 0.01 </a:t>
            </a:r>
            <a:r>
              <a:rPr lang="es-ES" sz="2400" dirty="0" err="1" smtClean="0"/>
              <a:t>nm</a:t>
            </a:r>
            <a:r>
              <a:rPr lang="es-ES" sz="2400" dirty="0" smtClean="0"/>
              <a:t> de resolución de profundidad.</a:t>
            </a:r>
            <a:r>
              <a:rPr lang="es-ES" sz="2400" baseline="30000" dirty="0" smtClean="0">
                <a:hlinkClick r:id="rId6"/>
              </a:rPr>
              <a:t>3</a:t>
            </a:r>
            <a:r>
              <a:rPr lang="es-ES" sz="2400" dirty="0" smtClean="0"/>
              <a:t> Con esta resolución, los átomos individuales dentro de los materiales son rutinariamente visualizados y manipulados. El STM puede ser usado no solo en ultra alto vacío, sino que también en aire, agua, y varios otros líquidos o gases del ambiente, y a temperaturas que abarcan un rango desde casi </a:t>
            </a:r>
            <a:r>
              <a:rPr lang="es-ES" sz="2400" dirty="0" smtClean="0">
                <a:hlinkClick r:id="rId8" tooltip="Cero absoluto"/>
              </a:rPr>
              <a:t>cero Kelvin</a:t>
            </a:r>
            <a:r>
              <a:rPr lang="es-ES" sz="2400" dirty="0" smtClean="0"/>
              <a:t> hasta unos pocos cientos de grados Celsius.</a:t>
            </a:r>
            <a:r>
              <a:rPr lang="es-ES" sz="2400" baseline="30000" dirty="0" smtClean="0">
                <a:hlinkClick r:id="rId6"/>
              </a:rPr>
              <a:t>4</a:t>
            </a:r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4343400"/>
            <a:ext cx="7772400" cy="1975104"/>
          </a:xfrm>
        </p:spPr>
        <p:txBody>
          <a:bodyPr/>
          <a:lstStyle/>
          <a:p>
            <a:r>
              <a:rPr lang="es-ES" dirty="0" smtClean="0"/>
              <a:t>De las </a:t>
            </a:r>
            <a:r>
              <a:rPr lang="es-ES" dirty="0" err="1" smtClean="0"/>
              <a:t>Micromáquinas</a:t>
            </a:r>
            <a:r>
              <a:rPr lang="es-ES" dirty="0" smtClean="0"/>
              <a:t> a las </a:t>
            </a:r>
            <a:r>
              <a:rPr lang="es-ES" dirty="0" err="1" smtClean="0"/>
              <a:t>nanomáquinas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4343400"/>
            <a:ext cx="7772400" cy="1871682"/>
          </a:xfrm>
        </p:spPr>
        <p:txBody>
          <a:bodyPr/>
          <a:lstStyle/>
          <a:p>
            <a:r>
              <a:rPr lang="es-ES" dirty="0" smtClean="0"/>
              <a:t>nano factoría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http://www.youtube.com/watch?v=KMSNFE1DRCQ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881</TotalTime>
  <Words>128</Words>
  <PresentationFormat>Presentación en pantalla (4:3)</PresentationFormat>
  <Paragraphs>38</Paragraphs>
  <Slides>29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Metro</vt:lpstr>
      <vt:lpstr>Nanotecnología</vt:lpstr>
      <vt:lpstr>Conceptos previos</vt:lpstr>
      <vt:lpstr>De lo infinitamente grande a lo infinitamente pequeño</vt:lpstr>
      <vt:lpstr>Diapositiva 4</vt:lpstr>
      <vt:lpstr>Microscopio de efecto túnel</vt:lpstr>
      <vt:lpstr>Diapositiva 6</vt:lpstr>
      <vt:lpstr>De las Micromáquinas a las nanomáquinas</vt:lpstr>
      <vt:lpstr>nano factoría</vt:lpstr>
      <vt:lpstr>Diapositiva 9</vt:lpstr>
      <vt:lpstr>Nanofactory</vt:lpstr>
      <vt:lpstr>Nanomecanismos</vt:lpstr>
      <vt:lpstr>Aplicaciones </vt:lpstr>
      <vt:lpstr>Medicina</vt:lpstr>
      <vt:lpstr>Diapositiva 14</vt:lpstr>
      <vt:lpstr>Nanotratamiento</vt:lpstr>
      <vt:lpstr>Nuevos materiales</vt:lpstr>
      <vt:lpstr>Diapositiva 17</vt:lpstr>
      <vt:lpstr>Pantallas flexibles</vt:lpstr>
      <vt:lpstr>Nanosensores</vt:lpstr>
      <vt:lpstr>Nanocristales emisores de luz</vt:lpstr>
      <vt:lpstr>Células fotovoltaicas</vt:lpstr>
      <vt:lpstr>Nuevos recubrimientos de motores</vt:lpstr>
      <vt:lpstr>Manipulación genética</vt:lpstr>
      <vt:lpstr>Tiempo para el debate</vt:lpstr>
      <vt:lpstr>Peligros de la Nanotecnología</vt:lpstr>
      <vt:lpstr>¿Hay límite en la investigación y tecnología? </vt:lpstr>
      <vt:lpstr>¿Todo lo que se puede hacer se debe hacer?</vt:lpstr>
      <vt:lpstr>¿De donde procede la dignidad del ser humano?</vt:lpstr>
      <vt:lpstr>Gracias por vuestra atención.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 </cp:lastModifiedBy>
  <cp:revision>78</cp:revision>
  <dcterms:modified xsi:type="dcterms:W3CDTF">2012-08-27T12:29:36Z</dcterms:modified>
</cp:coreProperties>
</file>